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43"/>
  </p:normalViewPr>
  <p:slideViewPr>
    <p:cSldViewPr snapToGrid="0" snapToObjects="1">
      <p:cViewPr varScale="1">
        <p:scale>
          <a:sx n="96" d="100"/>
          <a:sy n="96" d="100"/>
        </p:scale>
        <p:origin x="6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18332-4063-924C-9002-2578DE1E4769}" type="datetimeFigureOut">
              <a:rPr lang="en-US" smtClean="0"/>
              <a:t>3/20/16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55F30-DC35-6A4A-A3E3-36990C5B9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27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Provide </a:t>
            </a:r>
            <a:r>
              <a:rPr lang="en-GB" dirty="0"/>
              <a:t>a balanced view of </a:t>
            </a:r>
            <a:r>
              <a:rPr lang="en-GB" dirty="0" smtClean="0"/>
              <a:t>each colour </a:t>
            </a:r>
            <a:r>
              <a:rPr lang="en-GB" dirty="0"/>
              <a:t>energy and give equal air time to </a:t>
            </a:r>
            <a:r>
              <a:rPr lang="en-GB" dirty="0" smtClean="0"/>
              <a:t>the good </a:t>
            </a:r>
            <a:r>
              <a:rPr lang="en-GB" dirty="0"/>
              <a:t>and bad </a:t>
            </a:r>
            <a:r>
              <a:rPr lang="en-GB" dirty="0" smtClean="0"/>
              <a:t>day description of </a:t>
            </a:r>
            <a:r>
              <a:rPr lang="en-GB" dirty="0"/>
              <a:t>each </a:t>
            </a:r>
            <a:r>
              <a:rPr lang="en-GB" dirty="0" smtClean="0"/>
              <a:t>colour energy -  </a:t>
            </a:r>
            <a:r>
              <a:rPr lang="en-GB" dirty="0"/>
              <a:t>help </a:t>
            </a:r>
            <a:r>
              <a:rPr lang="en-GB" dirty="0" smtClean="0"/>
              <a:t>your participants </a:t>
            </a:r>
            <a:r>
              <a:rPr lang="en-GB" dirty="0"/>
              <a:t>find their style through </a:t>
            </a:r>
            <a:r>
              <a:rPr lang="en-GB" dirty="0" smtClean="0"/>
              <a:t>your descriptions.</a:t>
            </a:r>
          </a:p>
          <a:p>
            <a:r>
              <a:rPr lang="en-GB" dirty="0" smtClean="0"/>
              <a:t>Bring the </a:t>
            </a:r>
            <a:r>
              <a:rPr lang="en-GB" dirty="0"/>
              <a:t>colour energies to life, both in the words you choose, and how you might</a:t>
            </a:r>
          </a:p>
          <a:p>
            <a:r>
              <a:rPr lang="en-GB" dirty="0"/>
              <a:t>demonstrate the energy as you describe it. Remember to walk the fine balance</a:t>
            </a:r>
          </a:p>
          <a:p>
            <a:r>
              <a:rPr lang="en-GB" dirty="0"/>
              <a:t>of demonstrating, without over-simplifying or making colour energy caricatures</a:t>
            </a:r>
            <a:r>
              <a:rPr lang="en-GB" dirty="0" smtClean="0"/>
              <a:t>.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34F98-F404-40C5-BD95-A1BF0C6C0A00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36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3BFC-E4E5-4444-8741-FF92D26A6075}" type="datetimeFigureOut">
              <a:rPr lang="en-US" smtClean="0"/>
              <a:t>3/20/16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426E-F682-A541-BCBF-FB9DC78DF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30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3BFC-E4E5-4444-8741-FF92D26A6075}" type="datetimeFigureOut">
              <a:rPr lang="en-US" smtClean="0"/>
              <a:t>3/20/16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426E-F682-A541-BCBF-FB9DC78DF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3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3BFC-E4E5-4444-8741-FF92D26A6075}" type="datetimeFigureOut">
              <a:rPr lang="en-US" smtClean="0"/>
              <a:t>3/20/16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426E-F682-A541-BCBF-FB9DC78DF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01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523195"/>
            <a:ext cx="4441372" cy="21637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Freeform 7"/>
          <p:cNvSpPr/>
          <p:nvPr userDrawn="1"/>
        </p:nvSpPr>
        <p:spPr>
          <a:xfrm rot="221879">
            <a:off x="-7575417" y="5712315"/>
            <a:ext cx="13701487" cy="1558189"/>
          </a:xfrm>
          <a:custGeom>
            <a:avLst/>
            <a:gdLst>
              <a:gd name="connsiteX0" fmla="*/ 0 w 10515600"/>
              <a:gd name="connsiteY0" fmla="*/ 0 h 1612900"/>
              <a:gd name="connsiteX1" fmla="*/ 2578100 w 10515600"/>
              <a:gd name="connsiteY1" fmla="*/ 1193800 h 1612900"/>
              <a:gd name="connsiteX2" fmla="*/ 7073900 w 10515600"/>
              <a:gd name="connsiteY2" fmla="*/ 266700 h 1612900"/>
              <a:gd name="connsiteX3" fmla="*/ 10515600 w 10515600"/>
              <a:gd name="connsiteY3" fmla="*/ 1612900 h 1612900"/>
              <a:gd name="connsiteX4" fmla="*/ 10515600 w 10515600"/>
              <a:gd name="connsiteY4" fmla="*/ 1612900 h 161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15600" h="1612900">
                <a:moveTo>
                  <a:pt x="0" y="0"/>
                </a:moveTo>
                <a:cubicBezTo>
                  <a:pt x="699558" y="574675"/>
                  <a:pt x="1399117" y="1149350"/>
                  <a:pt x="2578100" y="1193800"/>
                </a:cubicBezTo>
                <a:cubicBezTo>
                  <a:pt x="3757083" y="1238250"/>
                  <a:pt x="5750983" y="196850"/>
                  <a:pt x="7073900" y="266700"/>
                </a:cubicBezTo>
                <a:cubicBezTo>
                  <a:pt x="8396817" y="336550"/>
                  <a:pt x="10515600" y="1612900"/>
                  <a:pt x="10515600" y="1612900"/>
                </a:cubicBezTo>
                <a:lnTo>
                  <a:pt x="10515600" y="1612900"/>
                </a:lnTo>
              </a:path>
            </a:pathLst>
          </a:cu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9" name="Oval 18"/>
          <p:cNvSpPr/>
          <p:nvPr userDrawn="1"/>
        </p:nvSpPr>
        <p:spPr>
          <a:xfrm rot="221879">
            <a:off x="124143" y="5955330"/>
            <a:ext cx="451028" cy="338271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1" name="Freeform 20"/>
          <p:cNvSpPr/>
          <p:nvPr userDrawn="1"/>
        </p:nvSpPr>
        <p:spPr>
          <a:xfrm rot="221879">
            <a:off x="-6586603" y="5972422"/>
            <a:ext cx="12153297" cy="1061750"/>
          </a:xfrm>
          <a:custGeom>
            <a:avLst/>
            <a:gdLst>
              <a:gd name="connsiteX0" fmla="*/ 0 w 10515600"/>
              <a:gd name="connsiteY0" fmla="*/ 0 h 1612900"/>
              <a:gd name="connsiteX1" fmla="*/ 2578100 w 10515600"/>
              <a:gd name="connsiteY1" fmla="*/ 1193800 h 1612900"/>
              <a:gd name="connsiteX2" fmla="*/ 7073900 w 10515600"/>
              <a:gd name="connsiteY2" fmla="*/ 266700 h 1612900"/>
              <a:gd name="connsiteX3" fmla="*/ 10515600 w 10515600"/>
              <a:gd name="connsiteY3" fmla="*/ 1612900 h 1612900"/>
              <a:gd name="connsiteX4" fmla="*/ 10515600 w 10515600"/>
              <a:gd name="connsiteY4" fmla="*/ 1612900 h 161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15600" h="1612900">
                <a:moveTo>
                  <a:pt x="0" y="0"/>
                </a:moveTo>
                <a:cubicBezTo>
                  <a:pt x="699558" y="574675"/>
                  <a:pt x="1399117" y="1149350"/>
                  <a:pt x="2578100" y="1193800"/>
                </a:cubicBezTo>
                <a:cubicBezTo>
                  <a:pt x="3757083" y="1238250"/>
                  <a:pt x="5750983" y="196850"/>
                  <a:pt x="7073900" y="266700"/>
                </a:cubicBezTo>
                <a:cubicBezTo>
                  <a:pt x="8396817" y="336550"/>
                  <a:pt x="10515600" y="1612900"/>
                  <a:pt x="10515600" y="1612900"/>
                </a:cubicBezTo>
                <a:lnTo>
                  <a:pt x="10515600" y="1612900"/>
                </a:lnTo>
              </a:path>
            </a:pathLst>
          </a:custGeom>
          <a:ln w="63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4" name="Freeform 23"/>
          <p:cNvSpPr/>
          <p:nvPr userDrawn="1"/>
        </p:nvSpPr>
        <p:spPr>
          <a:xfrm rot="221879">
            <a:off x="-7242106" y="5659175"/>
            <a:ext cx="13701487" cy="1558189"/>
          </a:xfrm>
          <a:custGeom>
            <a:avLst/>
            <a:gdLst>
              <a:gd name="connsiteX0" fmla="*/ 0 w 10515600"/>
              <a:gd name="connsiteY0" fmla="*/ 0 h 1612900"/>
              <a:gd name="connsiteX1" fmla="*/ 2578100 w 10515600"/>
              <a:gd name="connsiteY1" fmla="*/ 1193800 h 1612900"/>
              <a:gd name="connsiteX2" fmla="*/ 7073900 w 10515600"/>
              <a:gd name="connsiteY2" fmla="*/ 266700 h 1612900"/>
              <a:gd name="connsiteX3" fmla="*/ 10515600 w 10515600"/>
              <a:gd name="connsiteY3" fmla="*/ 1612900 h 1612900"/>
              <a:gd name="connsiteX4" fmla="*/ 10515600 w 10515600"/>
              <a:gd name="connsiteY4" fmla="*/ 1612900 h 161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15600" h="1612900">
                <a:moveTo>
                  <a:pt x="0" y="0"/>
                </a:moveTo>
                <a:cubicBezTo>
                  <a:pt x="699558" y="574675"/>
                  <a:pt x="1399117" y="1149350"/>
                  <a:pt x="2578100" y="1193800"/>
                </a:cubicBezTo>
                <a:cubicBezTo>
                  <a:pt x="3757083" y="1238250"/>
                  <a:pt x="5750983" y="196850"/>
                  <a:pt x="7073900" y="266700"/>
                </a:cubicBezTo>
                <a:cubicBezTo>
                  <a:pt x="8396817" y="336550"/>
                  <a:pt x="10515600" y="1612900"/>
                  <a:pt x="10515600" y="1612900"/>
                </a:cubicBezTo>
                <a:lnTo>
                  <a:pt x="10515600" y="1612900"/>
                </a:lnTo>
              </a:path>
            </a:pathLst>
          </a:custGeom>
          <a:ln w="63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5" name="Oval 24"/>
          <p:cNvSpPr/>
          <p:nvPr userDrawn="1"/>
        </p:nvSpPr>
        <p:spPr>
          <a:xfrm rot="221879">
            <a:off x="627517" y="5910814"/>
            <a:ext cx="451028" cy="338271"/>
          </a:xfrm>
          <a:prstGeom prst="ellipse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6" name="Oval 25"/>
          <p:cNvSpPr/>
          <p:nvPr userDrawn="1"/>
        </p:nvSpPr>
        <p:spPr>
          <a:xfrm rot="221879">
            <a:off x="3427613" y="6408990"/>
            <a:ext cx="451028" cy="338271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293249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3BFC-E4E5-4444-8741-FF92D26A6075}" type="datetimeFigureOut">
              <a:rPr lang="en-US" smtClean="0"/>
              <a:t>3/20/16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426E-F682-A541-BCBF-FB9DC78DF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18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3BFC-E4E5-4444-8741-FF92D26A6075}" type="datetimeFigureOut">
              <a:rPr lang="en-US" smtClean="0"/>
              <a:t>3/20/16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426E-F682-A541-BCBF-FB9DC78DF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4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3BFC-E4E5-4444-8741-FF92D26A6075}" type="datetimeFigureOut">
              <a:rPr lang="en-US" smtClean="0"/>
              <a:t>3/20/16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426E-F682-A541-BCBF-FB9DC78DF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3BFC-E4E5-4444-8741-FF92D26A6075}" type="datetimeFigureOut">
              <a:rPr lang="en-US" smtClean="0"/>
              <a:t>3/20/16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426E-F682-A541-BCBF-FB9DC78DF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02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3BFC-E4E5-4444-8741-FF92D26A6075}" type="datetimeFigureOut">
              <a:rPr lang="en-US" smtClean="0"/>
              <a:t>3/20/16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426E-F682-A541-BCBF-FB9DC78DF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46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3BFC-E4E5-4444-8741-FF92D26A6075}" type="datetimeFigureOut">
              <a:rPr lang="en-US" smtClean="0"/>
              <a:t>3/20/16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426E-F682-A541-BCBF-FB9DC78DF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4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3BFC-E4E5-4444-8741-FF92D26A6075}" type="datetimeFigureOut">
              <a:rPr lang="en-US" smtClean="0"/>
              <a:t>3/20/16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426E-F682-A541-BCBF-FB9DC78DF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8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3BFC-E4E5-4444-8741-FF92D26A6075}" type="datetimeFigureOut">
              <a:rPr lang="en-US" smtClean="0"/>
              <a:t>3/20/16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426E-F682-A541-BCBF-FB9DC78DF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6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B3BFC-E4E5-4444-8741-FF92D26A6075}" type="datetimeFigureOut">
              <a:rPr lang="en-US" smtClean="0"/>
              <a:t>3/20/16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7426E-F682-A541-BCBF-FB9DC78DF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7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1" y="231095"/>
            <a:ext cx="3331029" cy="2163762"/>
          </a:xfrm>
        </p:spPr>
        <p:txBody>
          <a:bodyPr/>
          <a:lstStyle/>
          <a:p>
            <a:r>
              <a:rPr lang="en-GB" dirty="0" smtClean="0"/>
              <a:t>Your Colour </a:t>
            </a:r>
            <a:r>
              <a:rPr lang="en-GB" dirty="0"/>
              <a:t>E</a:t>
            </a:r>
            <a:r>
              <a:rPr lang="en-GB" dirty="0" smtClean="0"/>
              <a:t>nergy Mix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3784601" y="1236664"/>
            <a:ext cx="4625975" cy="4625975"/>
            <a:chOff x="2259013" y="1236663"/>
            <a:chExt cx="4625975" cy="4625975"/>
          </a:xfrm>
        </p:grpSpPr>
        <p:pic>
          <p:nvPicPr>
            <p:cNvPr id="3" name="Picture 13" descr="standard insights whee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59013" y="1236663"/>
              <a:ext cx="4625975" cy="4625975"/>
            </a:xfrm>
            <a:prstGeom prst="rect">
              <a:avLst/>
            </a:prstGeom>
            <a:noFill/>
          </p:spPr>
        </p:pic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4637088" y="2070100"/>
              <a:ext cx="1754187" cy="146526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/>
              <a:r>
                <a:rPr lang="en-GB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</a:rPr>
                <a:t>Competitive</a:t>
              </a:r>
            </a:p>
            <a:p>
              <a:pPr algn="l"/>
              <a:r>
                <a:rPr lang="en-GB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</a:rPr>
                <a:t>Demanding</a:t>
              </a:r>
            </a:p>
            <a:p>
              <a:pPr algn="l"/>
              <a:r>
                <a:rPr lang="en-GB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</a:rPr>
                <a:t>Determined</a:t>
              </a:r>
            </a:p>
            <a:p>
              <a:pPr algn="l"/>
              <a:r>
                <a:rPr lang="en-GB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</a:rPr>
                <a:t>Strong-willed</a:t>
              </a:r>
            </a:p>
            <a:p>
              <a:pPr algn="l"/>
              <a:r>
                <a:rPr lang="en-GB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</a:rPr>
                <a:t>Purposeful</a:t>
              </a:r>
              <a:endParaRPr lang="en-GB" dirty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endParaRP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4637088" y="3605213"/>
              <a:ext cx="1828800" cy="17399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/>
              <a:r>
                <a:rPr lang="en-GB" b="1" dirty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Sociable</a:t>
              </a:r>
            </a:p>
            <a:p>
              <a:pPr algn="l"/>
              <a:r>
                <a:rPr lang="en-GB" b="1" dirty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Dynamic</a:t>
              </a:r>
            </a:p>
            <a:p>
              <a:pPr algn="l"/>
              <a:r>
                <a:rPr lang="en-GB" b="1" dirty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Demonstrative</a:t>
              </a:r>
            </a:p>
            <a:p>
              <a:pPr algn="l"/>
              <a:r>
                <a:rPr lang="en-GB" b="1" dirty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Enthusiastic</a:t>
              </a:r>
            </a:p>
            <a:p>
              <a:pPr algn="l"/>
              <a:r>
                <a:rPr lang="en-GB" b="1" dirty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Persuasive</a:t>
              </a:r>
            </a:p>
            <a:p>
              <a:pPr algn="l"/>
              <a:endParaRPr lang="en-GB" b="1" dirty="0">
                <a:solidFill>
                  <a:srgbClr val="FFFFFF"/>
                </a:solidFill>
                <a:latin typeface="Arial" charset="0"/>
                <a:cs typeface="Times New Roman" pitchFamily="18" charset="0"/>
              </a:endParaRP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908300" y="3605213"/>
              <a:ext cx="1581150" cy="17399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r"/>
              <a:r>
                <a:rPr lang="en-GB" b="1">
                  <a:solidFill>
                    <a:schemeClr val="bg1"/>
                  </a:solidFill>
                  <a:latin typeface="Arial" charset="0"/>
                  <a:cs typeface="Times New Roman" pitchFamily="18" charset="0"/>
                </a:rPr>
                <a:t>Caring</a:t>
              </a:r>
            </a:p>
            <a:p>
              <a:pPr algn="r"/>
              <a:r>
                <a:rPr lang="en-GB" b="1">
                  <a:solidFill>
                    <a:schemeClr val="bg1"/>
                  </a:solidFill>
                  <a:latin typeface="Arial" charset="0"/>
                  <a:cs typeface="Times New Roman" pitchFamily="18" charset="0"/>
                </a:rPr>
                <a:t>Encouraging</a:t>
              </a:r>
            </a:p>
            <a:p>
              <a:pPr algn="r"/>
              <a:r>
                <a:rPr lang="en-GB" b="1">
                  <a:solidFill>
                    <a:schemeClr val="bg1"/>
                  </a:solidFill>
                  <a:latin typeface="Arial" charset="0"/>
                  <a:cs typeface="Times New Roman" pitchFamily="18" charset="0"/>
                </a:rPr>
                <a:t>Sharing</a:t>
              </a:r>
            </a:p>
            <a:p>
              <a:pPr algn="r"/>
              <a:r>
                <a:rPr lang="en-GB" b="1">
                  <a:solidFill>
                    <a:schemeClr val="bg1"/>
                  </a:solidFill>
                  <a:latin typeface="Arial" charset="0"/>
                  <a:cs typeface="Times New Roman" pitchFamily="18" charset="0"/>
                </a:rPr>
                <a:t>Patient</a:t>
              </a:r>
            </a:p>
            <a:p>
              <a:pPr algn="r"/>
              <a:r>
                <a:rPr lang="en-GB" b="1">
                  <a:solidFill>
                    <a:schemeClr val="bg1"/>
                  </a:solidFill>
                  <a:latin typeface="Arial" charset="0"/>
                  <a:cs typeface="Times New Roman" pitchFamily="18" charset="0"/>
                </a:rPr>
                <a:t>Relaxed</a:t>
              </a:r>
            </a:p>
            <a:p>
              <a:pPr algn="r"/>
              <a:endParaRPr lang="en-GB" b="1">
                <a:solidFill>
                  <a:schemeClr val="bg1"/>
                </a:solidFill>
                <a:latin typeface="Arial" charset="0"/>
                <a:cs typeface="Times New Roman" pitchFamily="18" charset="0"/>
              </a:endParaRP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1800" y="2070100"/>
              <a:ext cx="1517650" cy="146526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r"/>
              <a:r>
                <a:rPr lang="en-GB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</a:rPr>
                <a:t>Cautious</a:t>
              </a:r>
            </a:p>
            <a:p>
              <a:pPr algn="r"/>
              <a:r>
                <a:rPr lang="en-GB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</a:rPr>
                <a:t>Precise</a:t>
              </a:r>
            </a:p>
            <a:p>
              <a:pPr algn="r"/>
              <a:r>
                <a:rPr lang="en-GB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</a:rPr>
                <a:t>Deliberate</a:t>
              </a:r>
            </a:p>
            <a:p>
              <a:pPr algn="r"/>
              <a:r>
                <a:rPr lang="en-GB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</a:rPr>
                <a:t>Questioning</a:t>
              </a:r>
            </a:p>
            <a:p>
              <a:pPr algn="r"/>
              <a:r>
                <a:rPr lang="en-GB" b="1" dirty="0">
                  <a:solidFill>
                    <a:schemeClr val="bg1"/>
                  </a:solidFill>
                  <a:latin typeface="Arial" charset="0"/>
                  <a:cs typeface="Times New Roman" pitchFamily="18" charset="0"/>
                </a:rPr>
                <a:t>Formal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83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01_0001_4Type Wheel with space for writing_en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0232" y="2122800"/>
            <a:ext cx="3344574" cy="3344574"/>
          </a:xfrm>
          <a:prstGeom prst="rect">
            <a:avLst/>
          </a:prstGeom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764807" y="1590178"/>
            <a:ext cx="2073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B71A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Fiery </a:t>
            </a:r>
            <a:r>
              <a:rPr lang="en-GB" sz="2400" b="1" dirty="0">
                <a:solidFill>
                  <a:srgbClr val="B71A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endParaRPr lang="en-GB" sz="2400" b="1" dirty="0">
              <a:solidFill>
                <a:srgbClr val="B71A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764806" y="5744917"/>
            <a:ext cx="28685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FEB9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Sunshine </a:t>
            </a:r>
            <a:r>
              <a:rPr lang="en-GB" sz="2400" b="1" dirty="0">
                <a:solidFill>
                  <a:srgbClr val="FEB9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Yellow</a:t>
            </a:r>
            <a:endParaRPr lang="en-GB" sz="2400" b="1" dirty="0">
              <a:solidFill>
                <a:srgbClr val="FEB9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975106" y="5744917"/>
            <a:ext cx="2073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6F9C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Earth </a:t>
            </a:r>
            <a:r>
              <a:rPr lang="en-GB" sz="2400" b="1" dirty="0">
                <a:solidFill>
                  <a:srgbClr val="6F9C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endParaRPr lang="en-GB" sz="2400" b="1" dirty="0">
              <a:solidFill>
                <a:srgbClr val="6F9C1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975106" y="1587003"/>
            <a:ext cx="2073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95BA6"/>
                </a:solidFill>
                <a:latin typeface="Arial" pitchFamily="34" charset="0"/>
                <a:cs typeface="Arial" pitchFamily="34" charset="0"/>
              </a:rPr>
              <a:t>Cool </a:t>
            </a:r>
            <a:r>
              <a:rPr lang="en-GB" sz="2400" b="1" dirty="0">
                <a:solidFill>
                  <a:srgbClr val="095BA6"/>
                </a:solidFill>
                <a:latin typeface="Arial" pitchFamily="34" charset="0"/>
                <a:cs typeface="Arial" pitchFamily="34" charset="0"/>
              </a:rPr>
              <a:t>Blue</a:t>
            </a:r>
            <a:endParaRPr lang="en-GB" sz="2400" b="1" dirty="0">
              <a:solidFill>
                <a:srgbClr val="095BA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006718" y="1984872"/>
            <a:ext cx="28346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Aft>
                <a:spcPts val="300"/>
              </a:spcAft>
            </a:pPr>
            <a:r>
              <a:rPr lang="en-GB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 well prepared and thorough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7764807" y="1988417"/>
            <a:ext cx="28346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Aft>
                <a:spcPts val="300"/>
              </a:spcAft>
            </a:pPr>
            <a:r>
              <a:rPr lang="en-GB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 direct and to the point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7764807" y="5021556"/>
            <a:ext cx="28346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Aft>
                <a:spcPts val="300"/>
              </a:spcAft>
            </a:pPr>
            <a:r>
              <a:rPr lang="en-GB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 friendly and sociable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2006718" y="5021556"/>
            <a:ext cx="28346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Aft>
                <a:spcPts val="300"/>
              </a:spcAft>
            </a:pPr>
            <a:r>
              <a:rPr lang="en-GB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 patient and supportive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001174" y="2847067"/>
            <a:ext cx="28346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Aft>
                <a:spcPts val="300"/>
              </a:spcAft>
            </a:pPr>
            <a:r>
              <a:rPr lang="en-GB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 not be flippant on important issues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7764807" y="2847067"/>
            <a:ext cx="28346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Aft>
                <a:spcPts val="300"/>
              </a:spcAft>
            </a:pPr>
            <a:r>
              <a:rPr lang="en-GB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 not hesitate or waffle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7764807" y="4249825"/>
            <a:ext cx="28346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Aft>
                <a:spcPts val="300"/>
              </a:spcAft>
            </a:pPr>
            <a:r>
              <a:rPr lang="en-GB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 not tie them down with routine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2006718" y="4249825"/>
            <a:ext cx="304374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Aft>
                <a:spcPts val="300"/>
              </a:spcAft>
            </a:pPr>
            <a:r>
              <a:rPr lang="en-GB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 not push them to make quick decisions</a:t>
            </a:r>
          </a:p>
        </p:txBody>
      </p:sp>
      <p:sp>
        <p:nvSpPr>
          <p:cNvPr id="20" name="Title 3"/>
          <p:cNvSpPr txBox="1">
            <a:spLocks/>
          </p:cNvSpPr>
          <p:nvPr/>
        </p:nvSpPr>
        <p:spPr>
          <a:xfrm>
            <a:off x="1981200" y="523196"/>
            <a:ext cx="6923314" cy="8045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>
                <a:solidFill>
                  <a:srgbClr val="000000"/>
                </a:solidFill>
              </a:rPr>
              <a:t>When communication with: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88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80" y="764704"/>
            <a:ext cx="5420444" cy="54133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03512" y="18864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Bad Day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31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01_0001_4Type Wheel with space for writing_en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2232" y="2997196"/>
            <a:ext cx="2063774" cy="2063774"/>
          </a:xfrm>
          <a:prstGeom prst="rect">
            <a:avLst/>
          </a:prstGeom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239884" y="1403915"/>
            <a:ext cx="2073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B71A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Fiery </a:t>
            </a:r>
            <a:r>
              <a:rPr lang="en-GB" sz="2400" b="1" dirty="0">
                <a:solidFill>
                  <a:srgbClr val="B71A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endParaRPr lang="en-GB" sz="2400" b="1" dirty="0">
              <a:solidFill>
                <a:srgbClr val="B71A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239883" y="5931180"/>
            <a:ext cx="28685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FEB9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Sunshine </a:t>
            </a:r>
            <a:r>
              <a:rPr lang="en-GB" sz="2400" b="1" dirty="0">
                <a:solidFill>
                  <a:srgbClr val="FEB9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Yellow</a:t>
            </a:r>
            <a:endParaRPr lang="en-GB" sz="2400" b="1" dirty="0">
              <a:solidFill>
                <a:srgbClr val="FEB9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975106" y="5931180"/>
            <a:ext cx="2073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6F9C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Earth </a:t>
            </a:r>
            <a:r>
              <a:rPr lang="en-GB" sz="2400" b="1" dirty="0">
                <a:solidFill>
                  <a:srgbClr val="6F9C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endParaRPr lang="en-GB" sz="2400" b="1" dirty="0">
              <a:solidFill>
                <a:srgbClr val="6F9C1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975106" y="1400740"/>
            <a:ext cx="2073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95BA6"/>
                </a:solidFill>
                <a:latin typeface="Arial" pitchFamily="34" charset="0"/>
                <a:cs typeface="Arial" pitchFamily="34" charset="0"/>
              </a:rPr>
              <a:t>Cool </a:t>
            </a:r>
            <a:r>
              <a:rPr lang="en-GB" sz="2400" b="1" dirty="0">
                <a:solidFill>
                  <a:srgbClr val="095BA6"/>
                </a:solidFill>
                <a:latin typeface="Arial" pitchFamily="34" charset="0"/>
                <a:cs typeface="Arial" pitchFamily="34" charset="0"/>
              </a:rPr>
              <a:t>Blue</a:t>
            </a:r>
            <a:endParaRPr lang="en-GB" sz="2400" b="1" dirty="0">
              <a:solidFill>
                <a:srgbClr val="095BA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006718" y="1798609"/>
            <a:ext cx="3276483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095BA6"/>
                </a:solidFill>
                <a:latin typeface="Arial" pitchFamily="34" charset="0"/>
                <a:cs typeface="Arial" pitchFamily="34" charset="0"/>
              </a:rPr>
              <a:t>Send agenda in advance</a:t>
            </a:r>
          </a:p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095BA6"/>
                </a:solidFill>
                <a:latin typeface="Arial" pitchFamily="34" charset="0"/>
                <a:cs typeface="Arial" pitchFamily="34" charset="0"/>
              </a:rPr>
              <a:t>Determine required delivery method (phone, online, face-to-face)</a:t>
            </a:r>
          </a:p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095BA6"/>
                </a:solidFill>
                <a:latin typeface="Arial" pitchFamily="34" charset="0"/>
                <a:cs typeface="Arial" pitchFamily="34" charset="0"/>
              </a:rPr>
              <a:t>Provide documents to be </a:t>
            </a:r>
            <a:r>
              <a:rPr lang="en-GB" sz="1600" dirty="0">
                <a:solidFill>
                  <a:srgbClr val="095BA6"/>
                </a:solidFill>
                <a:latin typeface="Arial" pitchFamily="34" charset="0"/>
                <a:cs typeface="Arial" pitchFamily="34" charset="0"/>
              </a:rPr>
              <a:t>reviewed in advance </a:t>
            </a:r>
            <a:r>
              <a:rPr lang="en-GB" sz="1600" dirty="0">
                <a:solidFill>
                  <a:srgbClr val="095BA6"/>
                </a:solidFill>
                <a:latin typeface="Arial" pitchFamily="34" charset="0"/>
                <a:cs typeface="Arial" pitchFamily="34" charset="0"/>
              </a:rPr>
              <a:t>with sufficient time to review </a:t>
            </a:r>
          </a:p>
        </p:txBody>
      </p:sp>
      <p:sp>
        <p:nvSpPr>
          <p:cNvPr id="20" name="Title 3"/>
          <p:cNvSpPr txBox="1">
            <a:spLocks/>
          </p:cNvSpPr>
          <p:nvPr/>
        </p:nvSpPr>
        <p:spPr>
          <a:xfrm>
            <a:off x="1981200" y="523196"/>
            <a:ext cx="6923314" cy="8045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b="1" dirty="0">
                <a:solidFill>
                  <a:srgbClr val="000000"/>
                </a:solidFill>
              </a:rPr>
              <a:t>Preparing</a:t>
            </a:r>
            <a:r>
              <a:rPr lang="en-US" dirty="0">
                <a:solidFill>
                  <a:srgbClr val="000000"/>
                </a:solidFill>
              </a:rPr>
              <a:t> for Meetings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2006721" y="4016835"/>
            <a:ext cx="3276483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6F9C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Gather input on agenda items based on group needs</a:t>
            </a:r>
          </a:p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6F9C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Rotate meeting facilitators, timekeepers and scribes</a:t>
            </a:r>
          </a:p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6F9C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space in the agenda for relevant team or personnel items </a:t>
            </a:r>
            <a:endParaRPr lang="en-GB" sz="1600" dirty="0">
              <a:solidFill>
                <a:srgbClr val="6F9C1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7222174" y="1764747"/>
            <a:ext cx="3445827" cy="213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B71A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short agenda with desired outcomes in meeting request</a:t>
            </a:r>
          </a:p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B71A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out action items required to prepare</a:t>
            </a:r>
          </a:p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B71A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space to discuss business plans, strategy, vision, actions in progress, etc.</a:t>
            </a:r>
            <a:endParaRPr lang="en-GB" sz="1600" dirty="0">
              <a:solidFill>
                <a:srgbClr val="B71A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7239118" y="3949143"/>
            <a:ext cx="3276483" cy="213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FEB9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 some flexibility into the agenda for conversations that may ‘come up’</a:t>
            </a:r>
          </a:p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FEB9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face-to-face meetings where possible</a:t>
            </a:r>
          </a:p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FEB9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 time for team-based activities and engaging conversations</a:t>
            </a:r>
            <a:endParaRPr lang="en-GB" sz="1600" dirty="0">
              <a:solidFill>
                <a:srgbClr val="FEB9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01_0001_4Type Wheel with space for writing_en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2232" y="2997196"/>
            <a:ext cx="2063774" cy="2063774"/>
          </a:xfrm>
          <a:prstGeom prst="rect">
            <a:avLst/>
          </a:prstGeom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239884" y="1403915"/>
            <a:ext cx="2073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B71A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Fiery </a:t>
            </a:r>
            <a:r>
              <a:rPr lang="en-GB" sz="2400" b="1" dirty="0">
                <a:solidFill>
                  <a:srgbClr val="B71A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endParaRPr lang="en-GB" sz="2400" b="1" dirty="0">
              <a:solidFill>
                <a:srgbClr val="B71A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239883" y="5897314"/>
            <a:ext cx="28685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FEB9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Sunshine </a:t>
            </a:r>
            <a:r>
              <a:rPr lang="en-GB" sz="2400" b="1" dirty="0">
                <a:solidFill>
                  <a:srgbClr val="FEB9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Yellow</a:t>
            </a:r>
            <a:endParaRPr lang="en-GB" sz="2400" b="1" dirty="0">
              <a:solidFill>
                <a:srgbClr val="FEB9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975106" y="5897314"/>
            <a:ext cx="2073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6F9C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Earth </a:t>
            </a:r>
            <a:r>
              <a:rPr lang="en-GB" sz="2400" b="1" dirty="0">
                <a:solidFill>
                  <a:srgbClr val="6F9C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endParaRPr lang="en-GB" sz="2400" b="1" dirty="0">
              <a:solidFill>
                <a:srgbClr val="6F9C1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975106" y="1400740"/>
            <a:ext cx="2073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95BA6"/>
                </a:solidFill>
                <a:latin typeface="Arial" pitchFamily="34" charset="0"/>
                <a:cs typeface="Arial" pitchFamily="34" charset="0"/>
              </a:rPr>
              <a:t>Cool </a:t>
            </a:r>
            <a:r>
              <a:rPr lang="en-GB" sz="2400" b="1" dirty="0">
                <a:solidFill>
                  <a:srgbClr val="095BA6"/>
                </a:solidFill>
                <a:latin typeface="Arial" pitchFamily="34" charset="0"/>
                <a:cs typeface="Arial" pitchFamily="34" charset="0"/>
              </a:rPr>
              <a:t>Blue</a:t>
            </a:r>
            <a:endParaRPr lang="en-GB" sz="2400" b="1" dirty="0">
              <a:solidFill>
                <a:srgbClr val="095BA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006718" y="1798610"/>
            <a:ext cx="3276483" cy="1685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095BA6"/>
                </a:solidFill>
                <a:latin typeface="Arial" pitchFamily="34" charset="0"/>
                <a:cs typeface="Arial" pitchFamily="34" charset="0"/>
              </a:rPr>
              <a:t>Start on time</a:t>
            </a:r>
          </a:p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095BA6"/>
                </a:solidFill>
                <a:latin typeface="Arial" pitchFamily="34" charset="0"/>
                <a:cs typeface="Arial" pitchFamily="34" charset="0"/>
              </a:rPr>
              <a:t>Review agenda and objectives for the meeting</a:t>
            </a:r>
          </a:p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095BA6"/>
                </a:solidFill>
                <a:latin typeface="Arial" pitchFamily="34" charset="0"/>
                <a:cs typeface="Arial" pitchFamily="34" charset="0"/>
              </a:rPr>
              <a:t>Assign timekeeper and scribe (if applicable)</a:t>
            </a:r>
          </a:p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095BA6"/>
                </a:solidFill>
                <a:latin typeface="Arial" pitchFamily="34" charset="0"/>
                <a:cs typeface="Arial" pitchFamily="34" charset="0"/>
              </a:rPr>
              <a:t>Do a process check at end</a:t>
            </a:r>
            <a:endParaRPr lang="en-GB" sz="1600" dirty="0">
              <a:solidFill>
                <a:srgbClr val="095BA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itle 3"/>
          <p:cNvSpPr txBox="1">
            <a:spLocks/>
          </p:cNvSpPr>
          <p:nvPr/>
        </p:nvSpPr>
        <p:spPr>
          <a:xfrm>
            <a:off x="1981200" y="523196"/>
            <a:ext cx="6923314" cy="8045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b="1" dirty="0">
                <a:solidFill>
                  <a:srgbClr val="000000"/>
                </a:solidFill>
              </a:rPr>
              <a:t>Facilitating </a:t>
            </a:r>
            <a:r>
              <a:rPr lang="en-US" dirty="0">
                <a:solidFill>
                  <a:srgbClr val="000000"/>
                </a:solidFill>
              </a:rPr>
              <a:t>Meetings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2006721" y="4016836"/>
            <a:ext cx="3276483" cy="1646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6F9C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considerate of different styles and aim to meet the participants differing needs</a:t>
            </a:r>
          </a:p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6F9C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 meeting ground rules and refer to often</a:t>
            </a:r>
          </a:p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6F9C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 reflection time</a:t>
            </a:r>
            <a:endParaRPr lang="en-GB" sz="1600" dirty="0">
              <a:solidFill>
                <a:srgbClr val="6F9C1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7222174" y="1764746"/>
            <a:ext cx="3445827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B71A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 on task and stick to allocated times </a:t>
            </a:r>
          </a:p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B71A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not possible, shift agenda and notify the group</a:t>
            </a:r>
          </a:p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B71A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Drive to tangible action where possible and close conversations when appropriate</a:t>
            </a:r>
            <a:endParaRPr lang="en-GB" sz="1600" dirty="0">
              <a:solidFill>
                <a:srgbClr val="B71A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7239118" y="3949142"/>
            <a:ext cx="3428883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FEB9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 time for connecting with one another and socialising</a:t>
            </a:r>
          </a:p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FEB9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 success stories and lessons learned</a:t>
            </a:r>
          </a:p>
          <a:p>
            <a:pPr marL="342900" indent="-342900" eaLnBrk="0" fontAlgn="base" hangingPunct="0">
              <a:spcAft>
                <a:spcPts val="300"/>
              </a:spcAft>
              <a:buFont typeface="Arial"/>
              <a:buChar char="•"/>
            </a:pPr>
            <a:r>
              <a:rPr lang="en-GB" sz="1600" dirty="0">
                <a:solidFill>
                  <a:srgbClr val="FEB9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 meeting participants where possible through questions and discussion</a:t>
            </a:r>
            <a:endParaRPr lang="en-GB" sz="1600" dirty="0">
              <a:solidFill>
                <a:srgbClr val="FEB9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84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399</Words>
  <Application>Microsoft Macintosh PowerPoint</Application>
  <PresentationFormat>Widescreen</PresentationFormat>
  <Paragraphs>75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Book Antiqua</vt:lpstr>
      <vt:lpstr>Calibri</vt:lpstr>
      <vt:lpstr>Calibri Light</vt:lpstr>
      <vt:lpstr>Times New Roman</vt:lpstr>
      <vt:lpstr>Office Theme</vt:lpstr>
      <vt:lpstr>Your Colour Energy Mix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Colour Energy Mix</dc:title>
  <dc:creator>Microsoft Office User</dc:creator>
  <cp:lastModifiedBy>Microsoft Office User</cp:lastModifiedBy>
  <cp:revision>1</cp:revision>
  <dcterms:created xsi:type="dcterms:W3CDTF">2016-03-20T13:51:20Z</dcterms:created>
  <dcterms:modified xsi:type="dcterms:W3CDTF">2016-03-20T13:54:17Z</dcterms:modified>
</cp:coreProperties>
</file>